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9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92" r:id="rId30"/>
    <p:sldId id="293" r:id="rId31"/>
    <p:sldId id="304" r:id="rId32"/>
    <p:sldId id="305" r:id="rId33"/>
    <p:sldId id="306" r:id="rId34"/>
    <p:sldId id="295" r:id="rId35"/>
    <p:sldId id="297" r:id="rId36"/>
    <p:sldId id="296" r:id="rId37"/>
    <p:sldId id="298" r:id="rId38"/>
    <p:sldId id="299" r:id="rId39"/>
    <p:sldId id="300" r:id="rId40"/>
    <p:sldId id="301" r:id="rId41"/>
    <p:sldId id="302" r:id="rId42"/>
    <p:sldId id="307" r:id="rId43"/>
    <p:sldId id="287" r:id="rId44"/>
    <p:sldId id="289" r:id="rId45"/>
    <p:sldId id="290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13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4B162-5798-8E4B-B03C-E29F45F2BDE3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5F7B3-6D19-7643-B572-BE01961EF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87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348BE-B69F-0E4E-8FEB-316DC79ACC49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7C371-9088-DD4B-9758-3043CF6EC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234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47C371-9088-DD4B-9758-3043CF6ECF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7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24EB7-3E63-BC45-8351-350410442EDF}" type="datetime1">
              <a:rPr lang="en-US" smtClean="0"/>
              <a:t>3/25/2015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E40EA-69BD-CE4E-A3D6-7035CD17A3EE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036-5F10-5C43-9EFE-2480CCFF3CA0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84" y="545001"/>
            <a:ext cx="7315200" cy="743536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EE03-F0D5-1748-99CC-3EDE9E566B94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01A943-2B56-8E46-B12A-A16DAD62D79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51BA3-2EE3-2842-9771-13C5E84E393F}" type="datetime1">
              <a:rPr lang="en-US" smtClean="0"/>
              <a:t>3/25/2015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0909E-7CC3-2141-B59F-B92420758439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944B-380E-DD4F-811F-97F635A8FDB2}" type="datetime1">
              <a:rPr lang="en-US" smtClean="0"/>
              <a:t>3/25/2015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AE671-7064-8C49-ABCE-F349F629EF97}" type="datetime1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595C-B862-C44C-9016-610275BB8D8B}" type="datetime1">
              <a:rPr lang="en-US" smtClean="0"/>
              <a:t>3/25/2015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0D0E-FA78-4842-B9C1-1EBB31ACD002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86B4F-9512-7D45-886C-4B44B4CDE752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4589827-F5EE-9C42-9CB0-6D4E1C9ED047}" type="datetime1">
              <a:rPr lang="en-US" smtClean="0"/>
              <a:t>3/25/2015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501A943-2B56-8E46-B12A-A16DAD62D79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4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2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8457" y="2529534"/>
            <a:ext cx="7315200" cy="2595025"/>
          </a:xfrm>
        </p:spPr>
        <p:txBody>
          <a:bodyPr/>
          <a:lstStyle/>
          <a:p>
            <a:r>
              <a:rPr lang="en-US" sz="4400" dirty="0" smtClean="0"/>
              <a:t>Dynamic </a:t>
            </a:r>
            <a:br>
              <a:rPr lang="en-US" sz="4400" dirty="0" smtClean="0"/>
            </a:br>
            <a:r>
              <a:rPr lang="en-US" sz="4400" dirty="0" smtClean="0"/>
              <a:t>Programming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22007"/>
            <a:ext cx="7315200" cy="1144632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Chapter 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Dynamic Programming Solution to the Binomial Coefficient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75176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Using the recursive property, construct an array B containing solutions to smaller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92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Construct Array B such that: 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798956"/>
              </p:ext>
            </p:extLst>
          </p:nvPr>
        </p:nvGraphicFramePr>
        <p:xfrm>
          <a:off x="1255923" y="1791159"/>
          <a:ext cx="5486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7" name="Document" r:id="rId3" imgW="5486400" imgH="609600" progId="Word.Document.12">
                  <p:embed/>
                </p:oleObj>
              </mc:Choice>
              <mc:Fallback>
                <p:oleObj name="Document" r:id="rId3" imgW="54864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5923" y="1791159"/>
                        <a:ext cx="54864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00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Establish a recursive property and solve bottom-up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920747"/>
                <a:ext cx="7315200" cy="35395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1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Solve an instance of the problem bottom up  - compute rows in B in sequence starting with row 1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At each iteration, the </a:t>
                </a:r>
                <a:r>
                  <a:rPr lang="en-US" sz="2400" dirty="0">
                    <a:solidFill>
                      <a:schemeClr val="bg1"/>
                    </a:solidFill>
                  </a:rPr>
                  <a:t>v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alues needed for that iteration have already been computed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920747"/>
                <a:ext cx="7315200" cy="3539527"/>
              </a:xfrm>
              <a:blipFill rotWithShape="0">
                <a:blip r:embed="rId2"/>
                <a:stretch>
                  <a:fillRect l="-417" t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9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31" y="375800"/>
            <a:ext cx="7315200" cy="94949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Algorithm 3.2 Binomial Coefficient using Dynamic Programming</a:t>
            </a:r>
            <a:endParaRPr lang="en-US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8131" y="1498294"/>
                <a:ext cx="7711806" cy="4913523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int  bin2 (</a:t>
                </a:r>
                <a:r>
                  <a:rPr lang="en-US" sz="2800" dirty="0" err="1" smtClean="0">
                    <a:solidFill>
                      <a:schemeClr val="bg1"/>
                    </a:solidFill>
                  </a:rPr>
                  <a:t>int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n, </a:t>
                </a:r>
                <a:r>
                  <a:rPr lang="en-US" sz="2800" dirty="0" err="1" smtClean="0">
                    <a:solidFill>
                      <a:schemeClr val="bg1"/>
                    </a:solidFill>
                  </a:rPr>
                  <a:t>int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k) {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;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++)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> {</a:t>
                </a:r>
              </a:p>
              <a:p>
                <a:pPr marL="45720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;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𝑚𝑖𝑛𝑖𝑚𝑢𝑚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++)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> {</a:t>
                </a:r>
              </a:p>
              <a:p>
                <a:pPr marL="45720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==0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 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}</a:t>
                </a:r>
              </a:p>
              <a:p>
                <a:pPr marL="45720" indent="0">
                  <a:buNone/>
                </a:pPr>
                <a:r>
                  <a:rPr lang="en-US" sz="2800" b="0" dirty="0" smtClean="0">
                    <a:solidFill>
                      <a:schemeClr val="bg1"/>
                    </a:solidFill>
                  </a:rPr>
                  <a:t>}</a:t>
                </a:r>
                <a:endParaRPr lang="en-US" sz="2800" dirty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>;  }</a:t>
                </a:r>
              </a:p>
              <a:p>
                <a:pPr marL="45720" indent="0">
                  <a:buNone/>
                </a:pPr>
                <a:endParaRPr lang="en-US" sz="28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8131" y="1498294"/>
                <a:ext cx="7711806" cy="4913523"/>
              </a:xfrm>
              <a:blipFill rotWithShape="0">
                <a:blip r:embed="rId2"/>
                <a:stretch>
                  <a:fillRect l="-791" t="-1985" b="-8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39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8"/>
            <a:ext cx="7315200" cy="905430"/>
          </a:xfrm>
        </p:spPr>
        <p:txBody>
          <a:bodyPr>
            <a:normAutofit fontScale="90000"/>
          </a:bodyPr>
          <a:lstStyle/>
          <a:p>
            <a:r>
              <a:rPr lang="en-US" altLang="zh-TW" sz="2800" dirty="0">
                <a:solidFill>
                  <a:srgbClr val="002060"/>
                </a:solidFill>
              </a:rPr>
              <a:t>Algorithm 3.2 Binomial Coefficient using Dynamic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1013" y="1762699"/>
                <a:ext cx="7832992" cy="3882633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𝑔𝑖𝑒𝑣𝑛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𝑝𝑎𝑠𝑠𝑒𝑠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𝑡h𝑟𝑜𝑢𝑔h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𝑙𝑜𝑜𝑝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pPr marL="45720" indent="0">
                  <a:buNone/>
                </a:pPr>
                <a:r>
                  <a:rPr lang="en-US" sz="2400" b="0" dirty="0" smtClean="0">
                    <a:solidFill>
                      <a:schemeClr val="bg1"/>
                    </a:solidFill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1, 2, 3, …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+1,….,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</m:oMath>
                </a14:m>
                <a:endParaRPr lang="en-US" sz="2400" b="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𝑝𝑎𝑠𝑠𝑒𝑠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2, 3, 4 ,…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+1,…,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𝑇h𝑒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𝑝𝑎𝑠𝑠𝑒𝑠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</m:oMath>
                </a14:m>
                <a:endParaRPr lang="en-US" sz="2400" b="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1+2+3+..+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+2)(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b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in2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𝑛𝑘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013" y="1762699"/>
                <a:ext cx="7832992" cy="3882633"/>
              </a:xfrm>
              <a:blipFill rotWithShape="0">
                <a:blip r:embed="rId2"/>
                <a:stretch>
                  <a:fillRect l="-700" t="-2669" r="-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2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94918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Multiple candidate solutions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Candidate solution has a value associated with it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Solution to the instance is a candidate solution with an optimal value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Minimum/Maximum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3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Shortest Path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53405"/>
            <a:ext cx="7315200" cy="3539527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Optimization Problem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Candidate Solution: path from one vertex to another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Value of candidate solution: length of the path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Optimal value – minimum length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Possible multiple shortest paths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1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86747"/>
            <a:ext cx="7315200" cy="1154097"/>
          </a:xfrm>
        </p:spPr>
        <p:txBody>
          <a:bodyPr/>
          <a:lstStyle/>
          <a:p>
            <a:r>
              <a:rPr lang="en-US" dirty="0" smtClean="0"/>
              <a:t>Weighted Directed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769833"/>
            <a:ext cx="6487886" cy="3539527"/>
          </a:xfrm>
        </p:spPr>
        <p:txBody>
          <a:bodyPr/>
          <a:lstStyle/>
          <a:p>
            <a:pPr marL="4572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43" y="2769832"/>
            <a:ext cx="4147457" cy="353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8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8"/>
            <a:ext cx="7315200" cy="83932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Brute Force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975176"/>
                <a:ext cx="7315200" cy="353952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every vertex, determine lengths of all paths from that vertex to every other vertex and compute minimum lengths</a:t>
                </a:r>
              </a:p>
              <a:p>
                <a:r>
                  <a:rPr lang="en-US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 Graph G </a:t>
                </a:r>
              </a:p>
              <a:p>
                <a:pPr lvl="1"/>
                <a:r>
                  <a:rPr lang="en-US" sz="28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paths from one vertex to another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…..1=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975176"/>
                <a:ext cx="7315200" cy="3539527"/>
              </a:xfrm>
              <a:blipFill rotWithShape="0">
                <a:blip r:embed="rId2"/>
                <a:stretch>
                  <a:fillRect l="-750" t="-1721" r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66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/>
          <a:lstStyle/>
          <a:p>
            <a:r>
              <a:rPr lang="en-US" dirty="0" smtClean="0"/>
              <a:t>Adjacency Matrix 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2051376"/>
                <a:ext cx="7315200" cy="353952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= weight of the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if there is an edge 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zh-TW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if there is no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2051376"/>
                <a:ext cx="7315200" cy="3539527"/>
              </a:xfrm>
              <a:blipFill rotWithShape="0">
                <a:blip r:embed="rId2"/>
                <a:stretch>
                  <a:fillRect t="-2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37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86062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Describe the Dynamic Programming Technique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Contrast the Divide and Conquer and Dynamic Programming approaches to solving problems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Identify when dynamic programming should be used to solve a problem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Define the Principle of Optimality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Apply the Principle of Optimality to solve Optimization Problems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88397" y="548797"/>
            <a:ext cx="941203" cy="301752"/>
          </a:xfrm>
        </p:spPr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0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igure 3.3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51376"/>
            <a:ext cx="7315200" cy="35395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1375"/>
            <a:ext cx="7315200" cy="353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2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Dynamic Programming Solution to the all-pairs shortest path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702895"/>
                <a:ext cx="7315200" cy="39097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vertices in the graph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a sequence of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length of a shortest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only vertices in the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,….,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intermediate vertices.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length of the shortest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702895"/>
                <a:ext cx="7315200" cy="3909780"/>
              </a:xfrm>
              <a:blipFill rotWithShape="0">
                <a:blip r:embed="rId2"/>
                <a:stretch>
                  <a:fillRect l="-417" t="-1246" r="-1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93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Dynamic Programming Steps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2029605"/>
                <a:ext cx="7777908" cy="4029672"/>
              </a:xfrm>
            </p:spPr>
            <p:txBody>
              <a:bodyPr>
                <a:normAutofit/>
              </a:bodyPr>
              <a:lstStyle/>
              <a:p>
                <a:pPr marL="560070" indent="-514350">
                  <a:buFont typeface="+mj-lt"/>
                  <a:buAutoNum type="arabicPeriod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Establish a recursive property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baseline="30000" dirty="0" smtClean="0">
                  <a:solidFill>
                    <a:schemeClr val="bg1"/>
                  </a:solidFill>
                </a:endParaRPr>
              </a:p>
              <a:p>
                <a:pPr marL="560070" indent="-514350">
                  <a:buFont typeface="+mj-lt"/>
                  <a:buAutoNum type="arabicPeriod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Solve an instance of the problem in bottom-up fashion by repeating the process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. This creates the sequence</a:t>
                </a:r>
              </a:p>
              <a:p>
                <a:pPr marL="45720" indent="0">
                  <a:buNone/>
                </a:pPr>
                <a:r>
                  <a:rPr lang="en-US" altLang="zh-TW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800" dirty="0" smtClean="0">
                    <a:solidFill>
                      <a:schemeClr val="bg1"/>
                    </a:solidFill>
                  </a:rPr>
                  <a:t>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, …..,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2029605"/>
                <a:ext cx="7777908" cy="4029672"/>
              </a:xfrm>
              <a:blipFill rotWithShape="0">
                <a:blip r:embed="rId2"/>
                <a:stretch>
                  <a:fillRect l="-784" t="-16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Establish a recursive Property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2127576"/>
                <a:ext cx="7315200" cy="3539527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sz="2800" dirty="0" smtClean="0">
                    <a:solidFill>
                      <a:schemeClr val="bg1"/>
                    </a:solidFill>
                  </a:rPr>
                  <a:t>Two Cases to consider (details next two slides)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320040" lvl="1" indent="0">
                  <a:buNone/>
                </a:pPr>
                <a:r>
                  <a:rPr lang="en-US" sz="280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altLang="zh-TW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" indent="0">
                  <a:buNone/>
                </a:pPr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320040" lvl="1" indent="0">
                  <a:buNone/>
                </a:pPr>
                <a:endParaRPr lang="en-US" baseline="-25000" dirty="0" smtClean="0"/>
              </a:p>
              <a:p>
                <a:pPr marL="502920" lvl="2" indent="0">
                  <a:buNone/>
                </a:pPr>
                <a:endParaRPr lang="en-US" baseline="-250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2127576"/>
                <a:ext cx="7315200" cy="3539527"/>
              </a:xfrm>
              <a:blipFill rotWithShape="0">
                <a:blip r:embed="rId2"/>
                <a:stretch>
                  <a:fillRect l="-750" t="-17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18718"/>
            <a:ext cx="7315200" cy="3539527"/>
          </a:xfrm>
        </p:spPr>
        <p:txBody>
          <a:bodyPr/>
          <a:lstStyle/>
          <a:p>
            <a:pPr lvl="1"/>
            <a:r>
              <a:rPr lang="en-US" sz="2800" dirty="0">
                <a:solidFill>
                  <a:schemeClr val="bg1"/>
                </a:solidFill>
              </a:rPr>
              <a:t>At least one shortest path from v</a:t>
            </a:r>
            <a:r>
              <a:rPr lang="en-US" sz="2800" baseline="-25000" dirty="0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to </a:t>
            </a:r>
            <a:r>
              <a:rPr lang="en-US" sz="2800" dirty="0" err="1">
                <a:solidFill>
                  <a:schemeClr val="bg1"/>
                </a:solidFill>
              </a:rPr>
              <a:t>v</a:t>
            </a:r>
            <a:r>
              <a:rPr lang="en-US" sz="2800" baseline="-25000" dirty="0" err="1">
                <a:solidFill>
                  <a:schemeClr val="bg1"/>
                </a:solidFill>
              </a:rPr>
              <a:t>j</a:t>
            </a:r>
            <a:r>
              <a:rPr lang="en-US" sz="2800" dirty="0">
                <a:solidFill>
                  <a:schemeClr val="bg1"/>
                </a:solidFill>
              </a:rPr>
              <a:t> uses only vertices in set {v</a:t>
            </a:r>
            <a:r>
              <a:rPr lang="en-US" sz="2800" baseline="-250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 , v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, .  . . </a:t>
            </a:r>
            <a:r>
              <a:rPr lang="en-US" sz="2800" dirty="0" err="1">
                <a:solidFill>
                  <a:schemeClr val="bg1"/>
                </a:solidFill>
              </a:rPr>
              <a:t>v</a:t>
            </a:r>
            <a:r>
              <a:rPr lang="en-US" sz="2800" baseline="-25000" dirty="0" err="1">
                <a:solidFill>
                  <a:schemeClr val="bg1"/>
                </a:solidFill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 } as intermediate vertex does not use </a:t>
            </a:r>
            <a:r>
              <a:rPr lang="en-US" sz="2800" dirty="0" err="1">
                <a:solidFill>
                  <a:schemeClr val="bg1"/>
                </a:solidFill>
              </a:rPr>
              <a:t>v</a:t>
            </a:r>
            <a:r>
              <a:rPr lang="en-US" sz="2800" baseline="-25000" dirty="0" err="1">
                <a:solidFill>
                  <a:schemeClr val="bg1"/>
                </a:solidFill>
              </a:rPr>
              <a:t>k</a:t>
            </a:r>
            <a:endParaRPr lang="en-US" sz="2800" baseline="-25000" dirty="0">
              <a:solidFill>
                <a:schemeClr val="bg1"/>
              </a:solidFill>
            </a:endParaRPr>
          </a:p>
          <a:p>
            <a:pPr lvl="2"/>
            <a:r>
              <a:rPr lang="en-US" sz="2800" dirty="0" err="1">
                <a:solidFill>
                  <a:schemeClr val="bg1"/>
                </a:solidFill>
              </a:rPr>
              <a:t>D</a:t>
            </a:r>
            <a:r>
              <a:rPr lang="en-US" sz="2800" baseline="30000" dirty="0" err="1">
                <a:solidFill>
                  <a:schemeClr val="bg1"/>
                </a:solidFill>
              </a:rPr>
              <a:t>k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en-US" sz="2800" dirty="0" err="1">
                <a:solidFill>
                  <a:schemeClr val="bg1"/>
                </a:solidFill>
              </a:rPr>
              <a:t>i,j</a:t>
            </a:r>
            <a:r>
              <a:rPr lang="en-US" sz="2800" dirty="0">
                <a:solidFill>
                  <a:schemeClr val="bg1"/>
                </a:solidFill>
              </a:rPr>
              <a:t>] = D</a:t>
            </a:r>
            <a:r>
              <a:rPr lang="en-US" sz="2800" baseline="30000" dirty="0">
                <a:solidFill>
                  <a:schemeClr val="bg1"/>
                </a:solidFill>
              </a:rPr>
              <a:t>(k-1)</a:t>
            </a:r>
            <a:r>
              <a:rPr lang="en-US" sz="2800" dirty="0">
                <a:solidFill>
                  <a:schemeClr val="bg1"/>
                </a:solidFill>
              </a:rPr>
              <a:t> [</a:t>
            </a:r>
            <a:r>
              <a:rPr lang="en-US" sz="2800" dirty="0" err="1">
                <a:solidFill>
                  <a:schemeClr val="bg1"/>
                </a:solidFill>
              </a:rPr>
              <a:t>i,j</a:t>
            </a:r>
            <a:r>
              <a:rPr lang="en-US" sz="2800" dirty="0">
                <a:solidFill>
                  <a:schemeClr val="bg1"/>
                </a:solidFill>
              </a:rPr>
              <a:t>]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2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 smtClean="0"/>
              <a:t>Case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3147"/>
            <a:ext cx="7315200" cy="3539527"/>
          </a:xfrm>
        </p:spPr>
        <p:txBody>
          <a:bodyPr/>
          <a:lstStyle/>
          <a:p>
            <a:pPr marL="320040" lvl="1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All </a:t>
            </a:r>
            <a:r>
              <a:rPr lang="en-US" sz="2400" dirty="0">
                <a:solidFill>
                  <a:schemeClr val="bg1"/>
                </a:solidFill>
              </a:rPr>
              <a:t>shortest paths from v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to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uses only vertices in set {v</a:t>
            </a:r>
            <a:r>
              <a:rPr lang="en-US" sz="2400" baseline="-25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 , v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, .  . .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k</a:t>
            </a:r>
            <a:r>
              <a:rPr lang="en-US" sz="2400" dirty="0">
                <a:solidFill>
                  <a:schemeClr val="bg1"/>
                </a:solidFill>
              </a:rPr>
              <a:t> } as intermediate vertex does use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k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Path = v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, . . . ,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k</a:t>
            </a:r>
            <a:r>
              <a:rPr lang="en-US" sz="2400" dirty="0">
                <a:solidFill>
                  <a:schemeClr val="bg1"/>
                </a:solidFill>
              </a:rPr>
              <a:t> , . . . ,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j</a:t>
            </a:r>
            <a:r>
              <a:rPr lang="en-US" sz="2400" dirty="0">
                <a:solidFill>
                  <a:schemeClr val="bg1"/>
                </a:solidFill>
              </a:rPr>
              <a:t> where v</a:t>
            </a:r>
            <a:r>
              <a:rPr lang="en-US" sz="2400" baseline="-250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, . . . ,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k</a:t>
            </a:r>
            <a:r>
              <a:rPr lang="en-US" sz="2400" dirty="0">
                <a:solidFill>
                  <a:schemeClr val="bg1"/>
                </a:solidFill>
              </a:rPr>
              <a:t> consists only of vertices in {v</a:t>
            </a:r>
            <a:r>
              <a:rPr lang="en-US" sz="2400" baseline="-25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 , v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, .  . . V</a:t>
            </a:r>
            <a:r>
              <a:rPr lang="en-US" sz="2400" baseline="-25000" dirty="0">
                <a:solidFill>
                  <a:schemeClr val="bg1"/>
                </a:solidFill>
              </a:rPr>
              <a:t>k-1</a:t>
            </a:r>
            <a:r>
              <a:rPr lang="en-US" sz="2400" dirty="0">
                <a:solidFill>
                  <a:schemeClr val="bg1"/>
                </a:solidFill>
              </a:rPr>
              <a:t> } as intermediates: Cost of path = D</a:t>
            </a:r>
            <a:r>
              <a:rPr lang="en-US" sz="2400" baseline="30000" dirty="0">
                <a:solidFill>
                  <a:schemeClr val="bg1"/>
                </a:solidFill>
              </a:rPr>
              <a:t>(k-1)</a:t>
            </a:r>
            <a:r>
              <a:rPr lang="en-US" sz="2400" dirty="0">
                <a:solidFill>
                  <a:schemeClr val="bg1"/>
                </a:solidFill>
              </a:rPr>
              <a:t> [</a:t>
            </a:r>
            <a:r>
              <a:rPr lang="en-US" sz="2400" dirty="0" err="1">
                <a:solidFill>
                  <a:schemeClr val="bg1"/>
                </a:solidFill>
              </a:rPr>
              <a:t>i,k</a:t>
            </a:r>
            <a:r>
              <a:rPr lang="en-US" sz="2400" dirty="0">
                <a:solidFill>
                  <a:schemeClr val="bg1"/>
                </a:solidFill>
              </a:rPr>
              <a:t>] 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And where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, . . . ,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consists only of vertices in {v</a:t>
            </a:r>
            <a:r>
              <a:rPr lang="en-US" sz="2400" baseline="-25000" dirty="0">
                <a:solidFill>
                  <a:schemeClr val="bg1"/>
                </a:solidFill>
              </a:rPr>
              <a:t>1</a:t>
            </a:r>
            <a:r>
              <a:rPr lang="en-US" sz="2400" dirty="0">
                <a:solidFill>
                  <a:schemeClr val="bg1"/>
                </a:solidFill>
              </a:rPr>
              <a:t> , v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, .  . . V</a:t>
            </a:r>
            <a:r>
              <a:rPr lang="en-US" sz="2400" baseline="-25000" dirty="0">
                <a:solidFill>
                  <a:schemeClr val="bg1"/>
                </a:solidFill>
              </a:rPr>
              <a:t>k-1</a:t>
            </a:r>
            <a:r>
              <a:rPr lang="en-US" sz="2400" dirty="0">
                <a:solidFill>
                  <a:schemeClr val="bg1"/>
                </a:solidFill>
              </a:rPr>
              <a:t> } as intermediates: Cost of path = D</a:t>
            </a:r>
            <a:r>
              <a:rPr lang="en-US" sz="2400" baseline="30000" dirty="0">
                <a:solidFill>
                  <a:schemeClr val="bg1"/>
                </a:solidFill>
              </a:rPr>
              <a:t>(k-1)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[</a:t>
            </a:r>
            <a:r>
              <a:rPr lang="en-US" sz="2400" dirty="0" err="1" smtClean="0">
                <a:solidFill>
                  <a:schemeClr val="bg1"/>
                </a:solidFill>
              </a:rPr>
              <a:t>k,j</a:t>
            </a:r>
            <a:r>
              <a:rPr lang="en-US" sz="2400" dirty="0" smtClean="0">
                <a:solidFill>
                  <a:schemeClr val="bg1"/>
                </a:solidFill>
              </a:rPr>
              <a:t>] 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62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Floyd’s Algorithm for Shortest Paths – Algorithm 3.3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18718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Every-case time complexity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Basic operation – instructions in the for j loop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Input size : ΙVΙ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T(n) = n</a:t>
            </a:r>
            <a:r>
              <a:rPr lang="en-US" sz="2800" baseline="30000" dirty="0" smtClean="0">
                <a:solidFill>
                  <a:schemeClr val="bg1"/>
                </a:solidFill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94055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Does Dynamic Programming </a:t>
            </a:r>
            <a:br>
              <a:rPr lang="en-US" dirty="0" smtClean="0"/>
            </a:br>
            <a:r>
              <a:rPr lang="en-US" dirty="0" smtClean="0"/>
              <a:t>Apply to all Optimization Problems?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56176"/>
            <a:ext cx="7315200" cy="3539527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i="1" dirty="0" smtClean="0">
                <a:solidFill>
                  <a:schemeClr val="bg1"/>
                </a:solidFill>
              </a:rPr>
              <a:t>Principle of Optimality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An optimal solution to an instance of a problem always contains optimal solutions to all substances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Shortest Paths Problem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k</a:t>
            </a:r>
            <a:r>
              <a:rPr lang="en-US" sz="2400" dirty="0" smtClean="0">
                <a:solidFill>
                  <a:schemeClr val="bg1"/>
                </a:solidFill>
              </a:rPr>
              <a:t> is a node on an optimal path from v</a:t>
            </a:r>
            <a:r>
              <a:rPr lang="en-US" sz="2400" baseline="-25000" dirty="0" smtClean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 to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2400" dirty="0" smtClean="0">
                <a:solidFill>
                  <a:schemeClr val="bg1"/>
                </a:solidFill>
              </a:rPr>
              <a:t> then the sub-paths v</a:t>
            </a:r>
            <a:r>
              <a:rPr lang="en-US" sz="2400" baseline="-25000" dirty="0" smtClean="0">
                <a:solidFill>
                  <a:schemeClr val="bg1"/>
                </a:solidFill>
              </a:rPr>
              <a:t>i</a:t>
            </a:r>
            <a:r>
              <a:rPr lang="en-US" sz="2400" dirty="0" smtClean="0">
                <a:solidFill>
                  <a:schemeClr val="bg1"/>
                </a:solidFill>
              </a:rPr>
              <a:t> to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k</a:t>
            </a:r>
            <a:r>
              <a:rPr lang="en-US" sz="2400" dirty="0" smtClean="0">
                <a:solidFill>
                  <a:schemeClr val="bg1"/>
                </a:solidFill>
              </a:rPr>
              <a:t> and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k</a:t>
            </a:r>
            <a:r>
              <a:rPr lang="en-US" sz="2400" dirty="0" smtClean="0">
                <a:solidFill>
                  <a:schemeClr val="bg1"/>
                </a:solidFill>
              </a:rPr>
              <a:t> to </a:t>
            </a:r>
            <a:r>
              <a:rPr lang="en-US" sz="2400" dirty="0" err="1" smtClean="0">
                <a:solidFill>
                  <a:schemeClr val="bg1"/>
                </a:solidFill>
              </a:rPr>
              <a:t>v</a:t>
            </a:r>
            <a:r>
              <a:rPr lang="en-US" sz="2400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2400" dirty="0" smtClean="0">
                <a:solidFill>
                  <a:schemeClr val="bg1"/>
                </a:solidFill>
              </a:rPr>
              <a:t> are also optimal paths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28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097" y="264609"/>
            <a:ext cx="7315200" cy="58594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Chained-Matrix Multiplication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11" y="1266940"/>
                <a:ext cx="8251632" cy="512284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×2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2×30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30×12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12×8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Optimal order for chained-matrix multiplication dependent on array dimensions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be the number of different orders in which we can multiply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matrices: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,….,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TW" sz="2400" dirty="0">
                    <a:solidFill>
                      <a:schemeClr val="bg1"/>
                    </a:solidFill>
                  </a:rPr>
                  <a:t>Consider all possible orders and take the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minimum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endParaRPr lang="en-US" altLang="zh-TW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b>
                      <m:sSubPr>
                        <m:ctrlPr>
                          <a:rPr lang="en-US" altLang="zh-TW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TW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Principle of Optimality applies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The optimal order for multiplying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matrices includes the optimal order for multiply any subset of the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matrices.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11" y="1266940"/>
                <a:ext cx="8251632" cy="5122843"/>
              </a:xfrm>
              <a:blipFill rotWithShape="0">
                <a:blip r:embed="rId2"/>
                <a:stretch>
                  <a:fillRect l="-443" t="-357" r="-1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667001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Chained-Matrix Multiplication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771181" y="1377107"/>
                <a:ext cx="7799942" cy="4932253"/>
              </a:xfrm>
            </p:spPr>
            <p:txBody>
              <a:bodyPr>
                <a:normAutofit/>
              </a:bodyPr>
              <a:lstStyle/>
              <a:p>
                <a:pPr lvl="0">
                  <a:buClr>
                    <a:srgbClr val="FF8600"/>
                  </a:buClr>
                </a:pPr>
                <a:r>
                  <a:rPr lang="en-US" altLang="zh-TW" sz="2400" dirty="0" smtClean="0">
                    <a:solidFill>
                      <a:prstClr val="black"/>
                    </a:solidFill>
                  </a:rPr>
                  <a:t>If the optimal order for multiplying six particular matrices is </a:t>
                </a:r>
              </a:p>
              <a:p>
                <a:pPr marL="45720" lvl="0" indent="0">
                  <a:buClr>
                    <a:srgbClr val="FF8600"/>
                  </a:buClr>
                  <a:buNone/>
                </a:pPr>
                <a:r>
                  <a:rPr lang="en-US" altLang="zh-TW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prstClr val="black"/>
                    </a:solidFill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zh-TW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TW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 smtClean="0">
                    <a:solidFill>
                      <a:prstClr val="black"/>
                    </a:solidFill>
                  </a:rPr>
                  <a:t>, </a:t>
                </a:r>
              </a:p>
              <a:p>
                <a:pPr marL="45720" lvl="0" indent="0">
                  <a:buClr>
                    <a:srgbClr val="FF8600"/>
                  </a:buClr>
                  <a:buNone/>
                </a:pPr>
                <a:r>
                  <a:rPr lang="en-US" altLang="zh-TW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prstClr val="black"/>
                    </a:solidFill>
                  </a:rPr>
                  <a:t>    then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𝑢𝑠𝑡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𝑜𝑝𝑡𝑖𝑚𝑎𝑙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𝑜𝑟𝑑𝑒𝑟</m:t>
                    </m:r>
                    <m:r>
                      <a:rPr lang="en-US" altLang="zh-TW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400" b="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45720" lvl="0" indent="0">
                  <a:buClr>
                    <a:srgbClr val="FF86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𝑚𝑢𝑙𝑡𝑖𝑝𝑙𝑦𝑖𝑛𝑔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𝑡h𝑟𝑜𝑢𝑔h</m:t>
                      </m:r>
                      <m:r>
                        <a:rPr lang="en-US" altLang="zh-TW" sz="24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>
                  <a:solidFill>
                    <a:prstClr val="black"/>
                  </a:solidFill>
                </a:endParaRPr>
              </a:p>
              <a:p>
                <a:pPr lvl="0">
                  <a:buClr>
                    <a:srgbClr val="FF8600"/>
                  </a:buClr>
                </a:pPr>
                <a:r>
                  <a:rPr lang="en-US" altLang="zh-TW" sz="2400" dirty="0" smtClean="0">
                    <a:solidFill>
                      <a:prstClr val="black"/>
                    </a:solidFill>
                  </a:rPr>
                  <a:t>Develop </a:t>
                </a:r>
                <a:r>
                  <a:rPr lang="en-US" altLang="zh-TW" sz="2400" dirty="0">
                    <a:solidFill>
                      <a:prstClr val="black"/>
                    </a:solidFill>
                  </a:rPr>
                  <a:t>Dynamic Programming Solution </a:t>
                </a:r>
              </a:p>
              <a:p>
                <a:pPr lvl="0">
                  <a:buClr>
                    <a:srgbClr val="FF8600"/>
                  </a:buClr>
                </a:pPr>
                <a:r>
                  <a:rPr lang="en-US" altLang="zh-TW" sz="2400" b="0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For</a:t>
                </a:r>
                <a:r>
                  <a:rPr lang="en-US" altLang="zh-TW" sz="2400" b="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b="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, </a:t>
                </a:r>
              </a:p>
              <a:p>
                <a:pPr marL="45720" lvl="0" indent="0">
                  <a:buClr>
                    <a:srgbClr val="FF8600"/>
                  </a:buClr>
                  <a:buNone/>
                </a:pPr>
                <a:r>
                  <a:rPr lang="en-US" altLang="zh-TW" sz="24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2400" i="1" dirty="0" smtClea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4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altLang="zh-TW" sz="2400" dirty="0">
                    <a:solidFill>
                      <a:prstClr val="black"/>
                    </a:solidFill>
                  </a:rPr>
                  <a:t>= minimum number of multiplications needed to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prstClr val="black"/>
                    </a:solidFill>
                  </a:rPr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prstClr val="black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2400" dirty="0" smtClean="0">
                    <a:solidFill>
                      <a:prstClr val="black"/>
                    </a:solidFill>
                  </a:rPr>
                  <a:t>.</a:t>
                </a:r>
                <a:endParaRPr lang="en-US" altLang="zh-TW" sz="24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2400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1181" y="1377107"/>
                <a:ext cx="7799942" cy="4932253"/>
              </a:xfrm>
              <a:blipFill rotWithShape="0">
                <a:blip r:embed="rId2"/>
                <a:stretch>
                  <a:fillRect l="-625" t="-865" r="-13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0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/>
          <a:lstStyle/>
          <a:p>
            <a:r>
              <a:rPr lang="en-US" dirty="0" smtClean="0"/>
              <a:t>Divide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75176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Top-down approach to problem solving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Blindly divide problem into smaller instances and solve the smaller instances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Technique works efficiently for problems where smaller instances are unrelated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Inefficient solution to problems where smaller instances are related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Recursive solution to the Fibonacci sequence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95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77695"/>
            <a:ext cx="7315200" cy="58594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Chained-Matrix Multiplication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276722"/>
                <a:ext cx="7315200" cy="44071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 smtClean="0">
                    <a:solidFill>
                      <a:schemeClr val="bg1"/>
                    </a:solidFill>
                  </a:rPr>
                  <a:t>Let  the size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TW" sz="2400" dirty="0" smtClean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1][6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𝑚𝑖𝑛𝑖𝑚𝑢𝑚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≤5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400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𝑚𝑖𝑛𝑖𝑚𝑢𝑚</m:t>
                            </m:r>
                          </m:e>
                          <m:lim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altLang="zh-TW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func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2400" dirty="0" smtClean="0">
                  <a:solidFill>
                    <a:schemeClr val="bg1"/>
                  </a:solidFill>
                </a:endParaRPr>
              </a:p>
              <a:p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276722"/>
                <a:ext cx="7315200" cy="4407106"/>
              </a:xfrm>
              <a:blipFill rotWithShape="0">
                <a:blip r:embed="rId2"/>
                <a:stretch>
                  <a:fillRect l="-417" t="-9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8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77695"/>
            <a:ext cx="7315200" cy="58594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Chained-Matrix Multiplication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246909"/>
                <a:ext cx="7315200" cy="5018809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altLang="zh-TW" dirty="0" smtClean="0"/>
                  <a:t>Example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TW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zh-TW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altLang="zh-TW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altLang="zh-TW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sz="2400" b="0" dirty="0" smtClean="0">
                    <a:solidFill>
                      <a:schemeClr val="bg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×4</m:t>
                    </m:r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×6</m:t>
                    </m:r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×7</m:t>
                    </m:r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×8</m:t>
                    </m:r>
                  </m:oMath>
                </a14:m>
                <a:endParaRPr lang="en-US" altLang="zh-TW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zh-TW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=392</m:t>
                      </m:r>
                    </m:oMath>
                  </m:oMathPara>
                </a14:m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=528</m:t>
                      </m:r>
                    </m:oMath>
                  </m:oMathPara>
                </a14:m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spcBef>
                    <a:spcPts val="1200"/>
                  </a:spcBef>
                  <a:buNone/>
                </a:pPr>
                <a:r>
                  <a:rPr lang="en-US" altLang="zh-TW" dirty="0" smtClean="0"/>
                  <a:t>There are 5 possible factorizations:</a:t>
                </a:r>
              </a:p>
              <a:p>
                <a:pPr marL="502920" indent="-457200">
                  <a:buClr>
                    <a:schemeClr val="accent1"/>
                  </a:buClr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altLang="zh-TW" i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502920" indent="-457200">
                  <a:buClr>
                    <a:schemeClr val="accent1"/>
                  </a:buClr>
                  <a:buFont typeface="+mj-lt"/>
                  <a:buAutoNum type="arabicParenR"/>
                </a:pP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502920" indent="-457200">
                  <a:buClr>
                    <a:srgbClr val="C00000"/>
                  </a:buClr>
                  <a:buFont typeface="+mj-lt"/>
                  <a:buAutoNum type="arabicParenR"/>
                </a:pP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 smtClean="0"/>
              </a:p>
              <a:p>
                <a:pPr marL="502920" indent="-457200">
                  <a:buClr>
                    <a:srgbClr val="C00000"/>
                  </a:buClr>
                  <a:buFont typeface="+mj-lt"/>
                  <a:buAutoNum type="arabicParenR"/>
                </a:pP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502920" indent="-457200">
                  <a:buClr>
                    <a:srgbClr val="C00000"/>
                  </a:buClr>
                  <a:buFont typeface="+mj-lt"/>
                  <a:buAutoNum type="arabicParenR"/>
                </a:pP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marL="502920" indent="-457200">
                  <a:buFont typeface="+mj-lt"/>
                  <a:buAutoNum type="arabicParenR"/>
                </a:pPr>
                <a:endParaRPr lang="en-US" altLang="zh-TW" dirty="0"/>
              </a:p>
              <a:p>
                <a:pPr marL="502920" indent="-457200">
                  <a:buFont typeface="+mj-lt"/>
                  <a:buAutoNum type="arabicParenR"/>
                </a:pP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246909"/>
                <a:ext cx="7315200" cy="5018809"/>
              </a:xfrm>
              <a:blipFill rotWithShape="0">
                <a:blip r:embed="rId2"/>
                <a:stretch>
                  <a:fillRect l="-167" t="-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3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384" y="545001"/>
            <a:ext cx="7315200" cy="483699"/>
          </a:xfrm>
        </p:spPr>
        <p:txBody>
          <a:bodyPr>
            <a:noAutofit/>
          </a:bodyPr>
          <a:lstStyle/>
          <a:p>
            <a:r>
              <a:rPr lang="en-US" altLang="zh-TW" sz="2800" dirty="0"/>
              <a:t>Chained-Matrix Multiplication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43001"/>
                <a:ext cx="7315200" cy="5166360"/>
              </a:xfrm>
            </p:spPr>
            <p:txBody>
              <a:bodyPr/>
              <a:lstStyle/>
              <a:p>
                <a:r>
                  <a:rPr lang="en-US" altLang="zh-TW" dirty="0" smtClean="0"/>
                  <a:t>Compute diagonal 0 :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TW" alt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 1≤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≤6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r>
                  <a:rPr lang="en-US" altLang="zh-TW" dirty="0"/>
                  <a:t>Compute diagonal </a:t>
                </a:r>
                <a:r>
                  <a:rPr lang="en-US" altLang="zh-TW" dirty="0" smtClean="0"/>
                  <a:t>1 :</a:t>
                </a:r>
                <a:endParaRPr lang="en-US" altLang="zh-TW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𝑚𝑖𝑛𝑖𝑚𝑢𝑚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=30</m:t>
                          </m:r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The values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are computed in the same way.</a:t>
                </a:r>
              </a:p>
              <a:p>
                <a:r>
                  <a:rPr lang="en-US" altLang="zh-TW" dirty="0"/>
                  <a:t>Compute diagonal </a:t>
                </a:r>
                <a:r>
                  <a:rPr lang="en-US" altLang="zh-TW" dirty="0" smtClean="0"/>
                  <a:t>2 </a:t>
                </a:r>
                <a:r>
                  <a:rPr lang="en-US" altLang="zh-TW" dirty="0"/>
                  <a:t>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𝑚𝑖𝑛𝑖𝑚𝑢𝑚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altLang="zh-TW" dirty="0" smtClean="0"/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𝑚𝑖𝑛𝑖𝑚𝑢𝑚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𝑚𝑖𝑛𝑖𝑚𝑢𝑚</m:t>
                    </m:r>
                  </m:oMath>
                </a14:m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0+24+5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×2×4</m:t>
                    </m:r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30+0+5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×3×4</m:t>
                    </m:r>
                  </m:oMath>
                </a14:m>
                <a:r>
                  <a:rPr lang="en-US" altLang="zh-TW" dirty="0" smtClean="0"/>
                  <a:t>) = 64</a:t>
                </a:r>
              </a:p>
              <a:p>
                <a:r>
                  <a:rPr lang="en-US" altLang="zh-TW" dirty="0"/>
                  <a:t>Compute diagonal </a:t>
                </a:r>
                <a:r>
                  <a:rPr lang="en-US" altLang="zh-TW" dirty="0" smtClean="0"/>
                  <a:t>3 </a:t>
                </a:r>
                <a:r>
                  <a:rPr lang="en-US" altLang="zh-TW" dirty="0"/>
                  <a:t>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𝑚𝑖𝑛𝑖𝑚𝑢𝑚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≤3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43001"/>
                <a:ext cx="7315200" cy="5166360"/>
              </a:xfrm>
              <a:blipFill rotWithShape="0">
                <a:blip r:embed="rId2"/>
                <a:stretch>
                  <a:fillRect l="-167" t="-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3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384" y="545001"/>
            <a:ext cx="7315200" cy="504481"/>
          </a:xfrm>
        </p:spPr>
        <p:txBody>
          <a:bodyPr>
            <a:normAutofit fontScale="90000"/>
          </a:bodyPr>
          <a:lstStyle/>
          <a:p>
            <a:r>
              <a:rPr lang="en-US" altLang="zh-TW" sz="2800" dirty="0"/>
              <a:t>Chained-Matrix Multiplication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495512"/>
              </p:ext>
            </p:extLst>
          </p:nvPr>
        </p:nvGraphicFramePr>
        <p:xfrm>
          <a:off x="914400" y="1225550"/>
          <a:ext cx="7315203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029"/>
                <a:gridCol w="1045029"/>
                <a:gridCol w="1045029"/>
                <a:gridCol w="1045029"/>
                <a:gridCol w="1045029"/>
                <a:gridCol w="1045029"/>
                <a:gridCol w="1045029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348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72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168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336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836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77695"/>
            <a:ext cx="7315200" cy="58594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8600"/>
                </a:solidFill>
              </a:rPr>
              <a:t>Chained-Matrix Multiplication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276721"/>
                <a:ext cx="7315200" cy="5032639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altLang="zh-TW" sz="2400" dirty="0" smtClean="0">
                    <a:solidFill>
                      <a:schemeClr val="bg1"/>
                    </a:solidFill>
                  </a:rPr>
                  <a:t>i</a:t>
                </a:r>
                <a:r>
                  <a:rPr lang="en-US" altLang="zh-TW" sz="2400" dirty="0" err="1" smtClean="0">
                    <a:solidFill>
                      <a:schemeClr val="bg1"/>
                    </a:solidFill>
                  </a:rPr>
                  <a:t>nt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𝑚𝑖𝑛𝑚𝑢𝑙𝑡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[],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[][]){</m:t>
                    </m:r>
                  </m:oMath>
                </a14:m>
                <a:endParaRPr lang="en-US" altLang="zh-TW" sz="2400" b="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 ;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++)</m:t>
                    </m:r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;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45720" indent="0">
                  <a:buNone/>
                </a:pPr>
                <a:r>
                  <a:rPr lang="en-US" altLang="zh-TW" sz="2400" dirty="0"/>
                  <a:t> </a:t>
                </a:r>
                <a:r>
                  <a:rPr lang="en-US" altLang="zh-TW" sz="240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altLang="zh-TW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dirty="0" smtClean="0">
                        <a:latin typeface="Cambria Math" panose="02040503050406030204" pitchFamily="18" charset="0"/>
                      </a:rPr>
                      <m:t>++)</m:t>
                    </m:r>
                  </m:oMath>
                </a14:m>
                <a:r>
                  <a:rPr lang="en-US" altLang="zh-TW" sz="2400" dirty="0" smtClean="0"/>
                  <a:t> 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{</a:t>
                </a:r>
              </a:p>
              <a:p>
                <a:pPr marL="45720" indent="0">
                  <a:buNone/>
                </a:pP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𝑑𝑖𝑎𝑔𝑜𝑛𝑎𝑙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𝑚𝑖𝑛𝑖𝑚𝑢𝑚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𝑔𝑎𝑣𝑒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𝑚𝑖𝑛𝑖𝑚𝑢𝑚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    }</a:t>
                </a:r>
              </a:p>
              <a:p>
                <a:pPr marL="45720" indent="0">
                  <a:buNone/>
                </a:pPr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}</a:t>
                </a:r>
              </a:p>
              <a:p>
                <a:pPr marL="45720" indent="0">
                  <a:buNone/>
                </a:pPr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return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altLang="zh-TW" sz="2400" dirty="0">
                    <a:solidFill>
                      <a:schemeClr val="bg1"/>
                    </a:solidFill>
                  </a:rPr>
                  <a:t>}</a:t>
                </a:r>
                <a:endParaRPr lang="en-US" altLang="zh-TW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     </a:t>
                </a:r>
                <a:endParaRPr lang="zh-TW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276721"/>
                <a:ext cx="7315200" cy="5032639"/>
              </a:xfrm>
              <a:blipFill rotWithShape="0">
                <a:blip r:embed="rId3"/>
                <a:stretch>
                  <a:fillRect l="-417" t="-13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0418" y="390619"/>
            <a:ext cx="7315200" cy="611916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Optimal Binary Search Tree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88125"/>
                <a:ext cx="7315200" cy="428556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 smtClean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400" dirty="0" smtClean="0">
                    <a:solidFill>
                      <a:schemeClr val="bg1"/>
                    </a:solidFill>
                  </a:rPr>
                  <a:t>, ….,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be the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keys in order,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be the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is the search key.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is the number of comparisons needed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chemeClr val="bg1"/>
                    </a:solidFill>
                  </a:rPr>
                  <a:t>in a given tree, the average search time for that tree is 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 This is the value we want to minimize.</a:t>
                </a:r>
              </a:p>
              <a:p>
                <a:pPr marL="45720" indent="0">
                  <a:buNone/>
                </a:pPr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The number of different binary search trees with a depth of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88125"/>
                <a:ext cx="7315200" cy="4285562"/>
              </a:xfrm>
              <a:blipFill rotWithShape="0">
                <a:blip r:embed="rId2"/>
                <a:stretch>
                  <a:fillRect l="-417" t="-9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0418" y="390619"/>
            <a:ext cx="7315200" cy="611916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Optimal Binary Search Tree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89823"/>
                <a:ext cx="7315200" cy="5119538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C00000"/>
                  </a:buClr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Dynamic programming can be used to develop a more efficient algorithm. To that end,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are arranged in a tree that minimizes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is the number of comparisons needed to locate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in the tree. </a:t>
                </a:r>
              </a:p>
              <a:p>
                <a:pPr>
                  <a:buClr>
                    <a:srgbClr val="C00000"/>
                  </a:buClr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We call such a tree optimal to those keys and denote the optimal value by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 marL="45720" indent="0">
                  <a:buNone/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   Since it takes one comparison to locate a key in a tree  </a:t>
                </a:r>
              </a:p>
              <a:p>
                <a:pPr marL="45720" indent="0">
                  <a:buNone/>
                </a:pPr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 containing one key,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. </a:t>
                </a:r>
              </a:p>
              <a:p>
                <a:pPr marL="45720" indent="0">
                  <a:buNone/>
                </a:pPr>
                <a:endParaRPr lang="en-US" altLang="zh-TW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89823"/>
                <a:ext cx="7315200" cy="5119538"/>
              </a:xfrm>
              <a:blipFill rotWithShape="0">
                <a:blip r:embed="rId2"/>
                <a:stretch>
                  <a:fillRect l="-167" t="-4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3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0418" y="390619"/>
            <a:ext cx="7315200" cy="611916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Optimal Binary Search Tree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89823"/>
                <a:ext cx="7315200" cy="51195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Suppose we have three keys and the probabilities as follows:</a:t>
                </a:r>
              </a:p>
              <a:p>
                <a:pPr marL="45720" indent="0">
                  <a:buNone/>
                </a:pPr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TW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   The determine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we must consider two trees in the following:</a:t>
                </a:r>
              </a:p>
              <a:p>
                <a:pPr marL="960120" lvl="2" indent="-457200">
                  <a:buClr>
                    <a:schemeClr val="tx2">
                      <a:lumMod val="25000"/>
                    </a:schemeClr>
                  </a:buClr>
                  <a:buFont typeface="+mj-lt"/>
                  <a:buAutoNum type="arabicParenR"/>
                </a:pPr>
                <a:r>
                  <a:rPr lang="en-US" altLang="zh-TW" sz="2000" dirty="0" smtClean="0">
                    <a:solidFill>
                      <a:schemeClr val="bg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2000" dirty="0" smtClean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solidFill>
                      <a:schemeClr val="bg1"/>
                    </a:solidFill>
                  </a:rPr>
                  <a:t>)  + 2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2000" dirty="0" smtClean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solidFill>
                      <a:schemeClr val="bg1"/>
                    </a:solidFill>
                  </a:rPr>
                  <a:t>)=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0.4</m:t>
                    </m:r>
                  </m:oMath>
                </a14:m>
                <a:endParaRPr lang="en-US" altLang="zh-TW" sz="2000" dirty="0" smtClean="0">
                  <a:solidFill>
                    <a:schemeClr val="bg1"/>
                  </a:solidFill>
                </a:endParaRPr>
              </a:p>
              <a:p>
                <a:pPr marL="960120" lvl="2" indent="-457200">
                  <a:buClr>
                    <a:schemeClr val="tx2">
                      <a:lumMod val="25000"/>
                    </a:schemeClr>
                  </a:buClr>
                  <a:buFont typeface="+mj-lt"/>
                  <a:buAutoNum type="arabicParenR"/>
                </a:pPr>
                <a:r>
                  <a:rPr lang="en-US" altLang="zh-TW" sz="2000" dirty="0" smtClean="0">
                    <a:solidFill>
                      <a:schemeClr val="bg1"/>
                    </a:solidFill>
                  </a:rPr>
                  <a:t>2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20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bg1"/>
                    </a:solidFill>
                  </a:rPr>
                  <a:t>)  + </a:t>
                </a:r>
                <a:r>
                  <a:rPr lang="en-US" altLang="zh-TW" sz="2000" dirty="0" smtClean="0">
                    <a:solidFill>
                      <a:schemeClr val="bg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20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2000" dirty="0" smtClean="0">
                    <a:solidFill>
                      <a:schemeClr val="bg1"/>
                    </a:solidFill>
                  </a:rPr>
                  <a:t>)=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altLang="zh-TW" sz="2000" dirty="0">
                  <a:solidFill>
                    <a:schemeClr val="bg1"/>
                  </a:solidFill>
                </a:endParaRPr>
              </a:p>
              <a:p>
                <a:pPr marL="502920" lvl="2" indent="0">
                  <a:buNone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altLang="zh-TW" sz="2000" dirty="0" smtClean="0">
                    <a:solidFill>
                      <a:schemeClr val="bg1"/>
                    </a:solidFill>
                  </a:rPr>
                  <a:t>The optimal tree is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altLang="zh-TW" sz="2000" dirty="0" smtClean="0">
                  <a:solidFill>
                    <a:schemeClr val="bg1"/>
                  </a:solidFill>
                </a:endParaRPr>
              </a:p>
              <a:p>
                <a:pPr marL="502920" lvl="2" indent="0">
                  <a:buNone/>
                </a:pPr>
                <a:endParaRPr lang="en-US" altLang="zh-TW" sz="20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89823"/>
                <a:ext cx="7315200" cy="5119538"/>
              </a:xfrm>
              <a:blipFill rotWithShape="0">
                <a:blip r:embed="rId2"/>
                <a:stretch>
                  <a:fillRect l="-167" t="-476" r="-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2269475" y="3921126"/>
                <a:ext cx="694063" cy="683046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475" y="3921126"/>
                <a:ext cx="694063" cy="683046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3197383" y="4995375"/>
                <a:ext cx="694063" cy="68304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383" y="4995375"/>
                <a:ext cx="694063" cy="683046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/>
          <p:cNvCxnSpPr>
            <a:stCxn id="5" idx="5"/>
            <a:endCxn id="6" idx="1"/>
          </p:cNvCxnSpPr>
          <p:nvPr/>
        </p:nvCxnSpPr>
        <p:spPr>
          <a:xfrm>
            <a:off x="2861895" y="4504142"/>
            <a:ext cx="437131" cy="59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橢圓 10"/>
              <p:cNvSpPr/>
              <p:nvPr/>
            </p:nvSpPr>
            <p:spPr>
              <a:xfrm>
                <a:off x="5844941" y="4995375"/>
                <a:ext cx="694063" cy="683046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橢圓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941" y="4995375"/>
                <a:ext cx="694063" cy="683046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/>
          <p:cNvCxnSpPr>
            <a:endCxn id="11" idx="7"/>
          </p:cNvCxnSpPr>
          <p:nvPr/>
        </p:nvCxnSpPr>
        <p:spPr>
          <a:xfrm flipH="1">
            <a:off x="6437361" y="4450814"/>
            <a:ext cx="536316" cy="644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橢圓 17"/>
              <p:cNvSpPr/>
              <p:nvPr/>
            </p:nvSpPr>
            <p:spPr>
              <a:xfrm>
                <a:off x="6872034" y="3867798"/>
                <a:ext cx="694063" cy="683046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8" name="橢圓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034" y="3867798"/>
                <a:ext cx="694063" cy="683046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5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633951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Optimal Binary Search Tree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182749"/>
            <a:ext cx="7315200" cy="5126612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In general, any subtree of an optimal tree must be optimal for the keys in that subtree. Therefore, the principle of optimality applies</a:t>
            </a:r>
            <a:r>
              <a:rPr lang="en-US" altLang="zh-TW" sz="2400" dirty="0" smtClean="0">
                <a:solidFill>
                  <a:schemeClr val="bg1"/>
                </a:solidFill>
              </a:rPr>
              <a:t>. </a:t>
            </a: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橢圓 4"/>
              <p:cNvSpPr/>
              <p:nvPr/>
            </p:nvSpPr>
            <p:spPr>
              <a:xfrm>
                <a:off x="3944039" y="2854496"/>
                <a:ext cx="793214" cy="782198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𝑘𝑒𝑦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橢圓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39" y="2854496"/>
                <a:ext cx="793214" cy="782198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/>
          <p:cNvCxnSpPr>
            <a:stCxn id="5" idx="3"/>
          </p:cNvCxnSpPr>
          <p:nvPr/>
        </p:nvCxnSpPr>
        <p:spPr>
          <a:xfrm flipH="1">
            <a:off x="2137273" y="3522144"/>
            <a:ext cx="1922930" cy="17827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3040655" y="4484992"/>
            <a:ext cx="1013552" cy="808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/>
          <p:cNvCxnSpPr>
            <a:stCxn id="5" idx="5"/>
          </p:cNvCxnSpPr>
          <p:nvPr/>
        </p:nvCxnSpPr>
        <p:spPr>
          <a:xfrm>
            <a:off x="4621089" y="3522144"/>
            <a:ext cx="1801745" cy="1050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5673687" y="4585810"/>
            <a:ext cx="749148" cy="8686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>
            <a:off x="6422834" y="4574049"/>
            <a:ext cx="1231379" cy="719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143269" y="5114383"/>
                <a:ext cx="1916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𝑘𝑒𝑦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𝑘𝑒𝑦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269" y="5114383"/>
                <a:ext cx="191693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737279" y="5132946"/>
                <a:ext cx="1916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𝑘𝑒𝑦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𝑘𝑒𝑦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79" y="5132946"/>
                <a:ext cx="191693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831774" y="3531566"/>
                <a:ext cx="26229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>
                    <a:solidFill>
                      <a:schemeClr val="bg1"/>
                    </a:solidFill>
                  </a:rPr>
                  <a:t>Average search time in </a:t>
                </a:r>
              </a:p>
              <a:p>
                <a:r>
                  <a:rPr lang="en-US" altLang="zh-TW" sz="1600" dirty="0" smtClean="0">
                    <a:solidFill>
                      <a:schemeClr val="bg1"/>
                    </a:solidFill>
                  </a:rPr>
                  <a:t>this subtree is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74" y="3531566"/>
                <a:ext cx="2622990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1160" t="-3125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2071659" y="4219405"/>
            <a:ext cx="418153" cy="62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5887053" y="3486339"/>
                <a:ext cx="26229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600" dirty="0" smtClean="0">
                    <a:solidFill>
                      <a:schemeClr val="bg1"/>
                    </a:solidFill>
                  </a:rPr>
                  <a:t>Average search time in </a:t>
                </a:r>
              </a:p>
              <a:p>
                <a:r>
                  <a:rPr lang="en-US" altLang="zh-TW" sz="1600" dirty="0" smtClean="0">
                    <a:solidFill>
                      <a:schemeClr val="bg1"/>
                    </a:solidFill>
                  </a:rPr>
                  <a:t>this subtree is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7053" y="3486339"/>
                <a:ext cx="2622990" cy="584775"/>
              </a:xfrm>
              <a:prstGeom prst="rect">
                <a:avLst/>
              </a:prstGeom>
              <a:blipFill rotWithShape="0">
                <a:blip r:embed="rId6"/>
                <a:stretch>
                  <a:fillRect l="-1395" t="-3125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單箭頭接點 32"/>
          <p:cNvCxnSpPr/>
          <p:nvPr/>
        </p:nvCxnSpPr>
        <p:spPr>
          <a:xfrm flipH="1">
            <a:off x="6983720" y="4116341"/>
            <a:ext cx="327995" cy="70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2886981" y="2294481"/>
            <a:ext cx="317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For each key, there is one additional comparison at the root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90618"/>
            <a:ext cx="7315200" cy="633951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Optimal Binary Search Tree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82749"/>
                <a:ext cx="7799942" cy="512661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chemeClr val="bg1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, it takes exactly one more comparison (the one at the root) to locate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in the tree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TW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is the root) than it does to locate that key in the subtree that contains it. </a:t>
                </a:r>
                <a:endParaRPr lang="en-US" altLang="zh-TW" dirty="0">
                  <a:solidFill>
                    <a:schemeClr val="bg1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This one comparison adds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to the average search time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TW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TW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bg1"/>
                    </a:solidFill>
                  </a:rPr>
                  <a:t>in the </a:t>
                </a:r>
                <a:r>
                  <a:rPr lang="en-US" altLang="zh-TW" dirty="0">
                    <a:solidFill>
                      <a:schemeClr val="bg1"/>
                    </a:solidFill>
                  </a:rPr>
                  <a:t>tree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. Therefore, the average search time for tree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is given by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TW" dirty="0" smtClean="0"/>
                  <a:t>Because one of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trees must be optimal, the </a:t>
                </a:r>
                <a:r>
                  <a:rPr lang="en-US" altLang="zh-TW" dirty="0"/>
                  <a:t>average search time for </a:t>
                </a:r>
                <a:r>
                  <a:rPr lang="en-US" altLang="zh-TW" dirty="0" smtClean="0"/>
                  <a:t>the optimal tree is given by </a:t>
                </a: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𝑚𝑖𝑛𝑖𝑚𝑢𝑚</m:t>
                            </m:r>
                          </m:e>
                          <m:lim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lim>
                        </m:limLow>
                      </m:fName>
                      <m:e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+1][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func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altLang="zh-TW" dirty="0" smtClean="0">
                    <a:solidFill>
                      <a:schemeClr val="bg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are defined to be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 smtClean="0">
                    <a:solidFill>
                      <a:schemeClr val="bg1"/>
                    </a:solidFill>
                  </a:rPr>
                  <a:t> . </a:t>
                </a:r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82749"/>
                <a:ext cx="7799942" cy="5126612"/>
              </a:xfrm>
              <a:blipFill rotWithShape="0">
                <a:blip r:embed="rId2"/>
                <a:stretch>
                  <a:fillRect l="-78" t="-476" r="-7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84033"/>
            <a:ext cx="7315200" cy="3539527"/>
          </a:xfrm>
        </p:spPr>
        <p:txBody>
          <a:bodyPr/>
          <a:lstStyle/>
          <a:p>
            <a:r>
              <a:rPr lang="en-US" sz="2400" dirty="0" smtClean="0">
                <a:solidFill>
                  <a:schemeClr val="bg1"/>
                </a:solidFill>
              </a:rPr>
              <a:t>Bottom-up approach to problem solving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Instance of problem divided into smaller instances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Smaller instances solved first and stored for later use by solution to solve larger instances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Look it up instead of re-compute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Iterative solution to the Fibonacci Sequence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384" y="548797"/>
            <a:ext cx="7315200" cy="596957"/>
          </a:xfrm>
        </p:spPr>
        <p:txBody>
          <a:bodyPr/>
          <a:lstStyle/>
          <a:p>
            <a:r>
              <a:rPr lang="en-US" altLang="zh-TW" dirty="0"/>
              <a:t>Optimal Binary Search Tree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421177"/>
                <a:ext cx="7568588" cy="4888184"/>
              </a:xfrm>
            </p:spPr>
            <p:txBody>
              <a:bodyPr/>
              <a:lstStyle/>
              <a:p>
                <a:r>
                  <a:rPr lang="en-US" altLang="zh-TW" dirty="0" smtClean="0"/>
                  <a:t>In general,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𝑘𝑒𝑦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 smtClean="0"/>
                  <a:t>, we derive the following equations: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𝑚𝑖𝑛𝑖𝑚𝑢𝑚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+1][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func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TW" dirty="0" smtClean="0"/>
              </a:p>
              <a:p>
                <a:pPr marL="4572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dirty="0" smtClean="0"/>
              </a:p>
              <a:p>
                <a:pPr marL="4572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and 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are defined to be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zh-TW" dirty="0" smtClean="0"/>
                  <a:t>Because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computed from entries in the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𝑖𝑡h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row but to the left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and from entries in the </a:t>
                </a:r>
                <a:r>
                  <a:rPr lang="en-US" altLang="zh-TW" i="1" dirty="0" smtClean="0"/>
                  <a:t>j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column but beneath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, we proceed by computing in sequence the values on each diagonal.  It is similar to Algorithm 3.6.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421177"/>
                <a:ext cx="7568588" cy="4888184"/>
              </a:xfrm>
              <a:blipFill rotWithShape="0">
                <a:blip r:embed="rId2"/>
                <a:stretch>
                  <a:fillRect l="-81" t="-623" r="-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14098"/>
            <a:ext cx="7315200" cy="531475"/>
          </a:xfrm>
        </p:spPr>
        <p:txBody>
          <a:bodyPr>
            <a:noAutofit/>
          </a:bodyPr>
          <a:lstStyle/>
          <a:p>
            <a:r>
              <a:rPr lang="en-US" altLang="zh-TW" sz="2400" dirty="0" smtClean="0"/>
              <a:t>Algorithm for constructing optimal binary search tree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286999"/>
                <a:ext cx="7419109" cy="5248883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altLang="zh-TW" dirty="0" smtClean="0"/>
                  <a:t>Void </a:t>
                </a:r>
                <a:r>
                  <a:rPr lang="en-US" altLang="zh-TW" i="1" dirty="0" err="1" smtClean="0"/>
                  <a:t>optsearchtree</a:t>
                </a:r>
                <a:r>
                  <a:rPr lang="en-US" altLang="zh-TW" i="1" dirty="0" smtClean="0"/>
                  <a:t> 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int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, float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/>
                  <a:t>[], float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𝑚𝑖𝑛𝐴𝑣𝑔</m:t>
                    </m:r>
                  </m:oMath>
                </a14:m>
                <a:r>
                  <a:rPr lang="en-US" altLang="zh-TW" dirty="0" smtClean="0"/>
                  <a:t>, index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 smtClean="0"/>
                  <a:t>[][]) {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i</a:t>
                </a:r>
                <a:r>
                  <a:rPr lang="en-US" altLang="zh-TW" dirty="0" smtClean="0"/>
                  <a:t>ndex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𝑑𝑖𝑎𝑔𝑜𝑛𝑎𝑙</m:t>
                    </m:r>
                  </m:oMath>
                </a14:m>
                <a:r>
                  <a:rPr lang="en-US" altLang="zh-TW" dirty="0" smtClean="0"/>
                  <a:t> ;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f</a:t>
                </a:r>
                <a:r>
                  <a:rPr lang="en-US" altLang="zh-TW" dirty="0" smtClean="0"/>
                  <a:t>loat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1,..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[0,..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 smtClean="0"/>
                  <a:t> ; 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r>
                  <a:rPr lang="en-US" altLang="zh-TW" dirty="0" smtClean="0"/>
                  <a:t>) {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 smtClean="0"/>
                  <a:t>;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 smtClean="0"/>
                  <a:t>;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smtClean="0"/>
                  <a:t>;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TW" dirty="0" smtClean="0"/>
                  <a:t>; }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+1][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 smtClean="0"/>
                  <a:t>; 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+1][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dirty="0"/>
                  <a:t>; 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pPr marL="45720" indent="0">
                  <a:buNone/>
                </a:pPr>
                <a:r>
                  <a:rPr lang="en-US" altLang="zh-TW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𝑑𝑖𝑎𝑔𝑜𝑛𝑎𝑙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;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++</m:t>
                    </m:r>
                  </m:oMath>
                </a14:m>
                <a:r>
                  <a:rPr lang="en-US" altLang="zh-TW" dirty="0" smtClean="0"/>
                  <a:t>) {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𝑑𝑖𝑎𝑔𝑜𝑛𝑎𝑙</m:t>
                    </m:r>
                  </m:oMath>
                </a14:m>
                <a:r>
                  <a:rPr lang="en-US" altLang="zh-TW" dirty="0" smtClean="0"/>
                  <a:t> ;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𝑚𝑖𝑛𝑖𝑚𝑢𝑚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+1][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])</m:t>
                        </m:r>
                      </m:e>
                    </m:func>
                  </m:oMath>
                </a14:m>
                <a:r>
                  <a:rPr lang="en-US" altLang="zh-TW" dirty="0"/>
                  <a:t>+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;</a:t>
                </a:r>
              </a:p>
              <a:p>
                <a:pPr marL="45720" indent="0">
                  <a:buNone/>
                </a:pPr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 smtClean="0"/>
                  <a:t>a value of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that gave the minimum;</a:t>
                </a:r>
              </a:p>
              <a:p>
                <a:pPr marL="45720" indent="0">
                  <a:buNone/>
                </a:pPr>
                <a:r>
                  <a:rPr lang="en-US" altLang="zh-TW" dirty="0" smtClean="0"/>
                  <a:t> }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𝑚𝑖𝑛𝐴𝑣𝑔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dirty="0" smtClean="0"/>
                  <a:t>;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}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286999"/>
                <a:ext cx="7419109" cy="5248883"/>
              </a:xfrm>
              <a:blipFill rotWithShape="0">
                <a:blip r:embed="rId2"/>
                <a:stretch>
                  <a:fillRect l="-82" t="-11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384" y="545001"/>
            <a:ext cx="7315200" cy="462917"/>
          </a:xfrm>
        </p:spPr>
        <p:txBody>
          <a:bodyPr>
            <a:normAutofit fontScale="90000"/>
          </a:bodyPr>
          <a:lstStyle/>
          <a:p>
            <a:r>
              <a:rPr lang="en-US" altLang="zh-TW" sz="2800" dirty="0" smtClean="0"/>
              <a:t>Optimal </a:t>
            </a:r>
            <a:r>
              <a:rPr lang="en-US" altLang="zh-TW" sz="2800" dirty="0"/>
              <a:t>binary search tree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74173"/>
                <a:ext cx="7315200" cy="5135187"/>
              </a:xfrm>
            </p:spPr>
            <p:txBody>
              <a:bodyPr/>
              <a:lstStyle/>
              <a:p>
                <a:pPr marL="45720" indent="0">
                  <a:buNone/>
                </a:pPr>
                <a:r>
                  <a:rPr lang="en-US" altLang="zh-TW" dirty="0" smtClean="0"/>
                  <a:t>Example</a:t>
                </a:r>
              </a:p>
              <a:p>
                <a:pPr marL="45720" indent="0">
                  <a:buNone/>
                </a:pPr>
                <a:r>
                  <a:rPr lang="en-US" altLang="zh-TW" dirty="0" smtClean="0"/>
                  <a:t>The probability of 4 keys is as follows: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TW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pPr marL="45720" indent="0">
                  <a:buNone/>
                </a:pP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74173"/>
                <a:ext cx="7315200" cy="5135187"/>
              </a:xfrm>
              <a:blipFill rotWithShape="0">
                <a:blip r:embed="rId2"/>
                <a:stretch>
                  <a:fillRect l="-167" t="-5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內容版面配置區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361292"/>
                  </p:ext>
                </p:extLst>
              </p:nvPr>
            </p:nvGraphicFramePr>
            <p:xfrm>
              <a:off x="976745" y="2667943"/>
              <a:ext cx="3780000" cy="29450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40000"/>
                    <a:gridCol w="648000"/>
                    <a:gridCol w="648000"/>
                    <a:gridCol w="648000"/>
                    <a:gridCol w="648000"/>
                    <a:gridCol w="648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TW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內容版面配置區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1361292"/>
                  </p:ext>
                </p:extLst>
              </p:nvPr>
            </p:nvGraphicFramePr>
            <p:xfrm>
              <a:off x="976745" y="2667943"/>
              <a:ext cx="3780000" cy="294500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40000"/>
                    <a:gridCol w="648000"/>
                    <a:gridCol w="648000"/>
                    <a:gridCol w="648000"/>
                    <a:gridCol w="648000"/>
                    <a:gridCol w="648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</a:tr>
                  <a:tr h="549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83178" t="-72222" r="-300000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85849" t="-72222" r="-202830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86792" t="-72222" r="-1887" b="-386667"/>
                          </a:stretch>
                        </a:blipFill>
                      </a:tcPr>
                    </a:tc>
                  </a:tr>
                  <a:tr h="5545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85849" t="-170330" r="-202830" b="-282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2243" t="-170330" r="-100935" b="-282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49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82243" t="-270330" r="-100935" b="-1824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86792" t="-270330" r="-1887" b="-182418"/>
                          </a:stretch>
                        </a:blipFill>
                      </a:tcPr>
                    </a:tc>
                  </a:tr>
                  <a:tr h="5495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86792" t="-374444" r="-1887" b="-84444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zh-TW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  <a:endParaRPr lang="zh-TW" alt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文字方塊 7"/>
          <p:cNvSpPr txBox="1"/>
          <p:nvPr/>
        </p:nvSpPr>
        <p:spPr>
          <a:xfrm>
            <a:off x="2940627" y="5753936"/>
            <a:ext cx="39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0070C0"/>
                </a:solidFill>
              </a:rPr>
              <a:t>A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019610"/>
              </p:ext>
            </p:extLst>
          </p:nvPr>
        </p:nvGraphicFramePr>
        <p:xfrm>
          <a:off x="4940236" y="3350963"/>
          <a:ext cx="3600000" cy="22619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/>
                <a:gridCol w="612000"/>
                <a:gridCol w="612000"/>
                <a:gridCol w="612000"/>
                <a:gridCol w="612000"/>
                <a:gridCol w="612000"/>
              </a:tblGrid>
              <a:tr h="40778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TW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740236" y="5706281"/>
            <a:ext cx="39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</a:rPr>
              <a:t>R</a:t>
            </a:r>
            <a:endParaRPr lang="zh-TW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876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Traveling Salesperson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96947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Sales trip – n cities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Each city connects to some of the other cities by a road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Minimize travel time – determine a shortest route that starts at the salesperson’s home city, visits each city once, and ends at home city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Represent instance of the problem with a weighted graph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288397" y="548797"/>
            <a:ext cx="941203" cy="301752"/>
          </a:xfrm>
        </p:spPr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43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7741"/>
            <a:ext cx="7315200" cy="1154097"/>
          </a:xfrm>
        </p:spPr>
        <p:txBody>
          <a:bodyPr/>
          <a:lstStyle/>
          <a:p>
            <a:r>
              <a:rPr lang="en-US" dirty="0" smtClean="0"/>
              <a:t>Figure 3.16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40490"/>
            <a:ext cx="7315200" cy="3539527"/>
          </a:xfrm>
        </p:spPr>
        <p:txBody>
          <a:bodyPr/>
          <a:lstStyle/>
          <a:p>
            <a:pPr marL="4572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086" y="2040489"/>
            <a:ext cx="4103914" cy="353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88473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Dynamic Programming Algorithm for Traveling Sales Person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99719"/>
            <a:ext cx="7315200" cy="3539527"/>
          </a:xfrm>
        </p:spPr>
        <p:txBody>
          <a:bodyPr>
            <a:normAutofit/>
          </a:bodyPr>
          <a:lstStyle/>
          <a:p>
            <a:r>
              <a:rPr lang="el-GR" sz="2800" dirty="0" smtClean="0">
                <a:solidFill>
                  <a:schemeClr val="bg1"/>
                </a:solidFill>
              </a:rPr>
              <a:t>Θ</a:t>
            </a:r>
            <a:r>
              <a:rPr lang="en-US" sz="2800" dirty="0" smtClean="0">
                <a:solidFill>
                  <a:schemeClr val="bg1"/>
                </a:solidFill>
              </a:rPr>
              <a:t>(n2</a:t>
            </a:r>
            <a:r>
              <a:rPr lang="en-US" sz="2800" baseline="30000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 )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Inefficient solution using dynamic programming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Problem NP-Complete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1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Steps to develop a dynamic programming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40491"/>
            <a:ext cx="7315200" cy="3539527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Establish a recursive property that gives the solution to an instance of the problem</a:t>
            </a:r>
          </a:p>
          <a:p>
            <a:pPr marL="50292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Compute the value of an optimal solution in a bottom-up fashion by solving smaller instances first</a:t>
            </a:r>
          </a:p>
          <a:p>
            <a:pPr marL="45720" indent="0">
              <a:buNone/>
            </a:pPr>
            <a:endParaRPr lang="en-US" dirty="0" smtClean="0"/>
          </a:p>
          <a:p>
            <a:pPr marL="50292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6975" y="656461"/>
            <a:ext cx="639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The Binomial Coefficient</a:t>
            </a: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1575"/>
              </p:ext>
            </p:extLst>
          </p:nvPr>
        </p:nvGraphicFramePr>
        <p:xfrm>
          <a:off x="1828800" y="2997200"/>
          <a:ext cx="5486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Document" r:id="rId3" imgW="5486400" imgH="863600" progId="Word.Document.12">
                  <p:embed/>
                </p:oleObj>
              </mc:Choice>
              <mc:Fallback>
                <p:oleObj name="Document" r:id="rId3" imgW="5486400" imgH="863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2997200"/>
                        <a:ext cx="5486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8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719461"/>
          </a:xfrm>
        </p:spPr>
        <p:txBody>
          <a:bodyPr/>
          <a:lstStyle/>
          <a:p>
            <a:r>
              <a:rPr lang="en-US" dirty="0" smtClean="0"/>
              <a:t>The Recursive Property 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564562"/>
              </p:ext>
            </p:extLst>
          </p:nvPr>
        </p:nvGraphicFramePr>
        <p:xfrm>
          <a:off x="1079652" y="1469911"/>
          <a:ext cx="5673687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Document" r:id="rId3" imgW="5486400" imgH="1384300" progId="Word.Document.12">
                  <p:embed/>
                </p:oleObj>
              </mc:Choice>
              <mc:Fallback>
                <p:oleObj name="Document" r:id="rId3" imgW="5486400" imgH="138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652" y="1469911"/>
                        <a:ext cx="5673687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4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96607"/>
            <a:ext cx="7315200" cy="57287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Algorithm 3.1 Binomial Coefficient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4231" y="1002739"/>
                <a:ext cx="7590621" cy="533195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Divide-and-Conquer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Recursive</a:t>
                </a:r>
              </a:p>
              <a:p>
                <a:r>
                  <a:rPr lang="en-US" sz="2400" dirty="0" smtClean="0">
                    <a:solidFill>
                      <a:schemeClr val="bg1"/>
                    </a:solidFill>
                  </a:rPr>
                  <a:t>Very inefficient – like recursive Fibonacci</a:t>
                </a:r>
              </a:p>
              <a:p>
                <a:pPr marL="45720" indent="0">
                  <a:buNone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𝑏𝑖𝑛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==0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1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𝑒𝑙𝑠𝑒</m:t>
                    </m:r>
                  </m:oMath>
                </a14:m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4572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bg1"/>
                    </a:solidFill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𝑏𝑖𝑛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−1, 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𝑏𝑖𝑛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;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231" y="1002739"/>
                <a:ext cx="7590621" cy="5331959"/>
              </a:xfrm>
              <a:blipFill rotWithShape="0">
                <a:blip r:embed="rId2"/>
                <a:stretch>
                  <a:fillRect l="-482" t="-8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4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Number of terms computed by recursive bin </a:t>
            </a:r>
            <a:endParaRPr lang="en-US" sz="32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532568"/>
              </p:ext>
            </p:extLst>
          </p:nvPr>
        </p:nvGraphicFramePr>
        <p:xfrm>
          <a:off x="1299990" y="2051279"/>
          <a:ext cx="5486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" name="Document" r:id="rId3" imgW="5486400" imgH="508000" progId="Word.Document.12">
                  <p:embed/>
                </p:oleObj>
              </mc:Choice>
              <mc:Fallback>
                <p:oleObj name="Document" r:id="rId3" imgW="5486400" imgH="508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9990" y="2051279"/>
                        <a:ext cx="54864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1A943-2B56-8E46-B12A-A16DAD62D79E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99990" y="2886949"/>
                <a:ext cx="7381302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altLang="zh-TW" sz="2400" dirty="0" smtClean="0">
                    <a:solidFill>
                      <a:srgbClr val="002060"/>
                    </a:solidFill>
                  </a:rPr>
                  <a:t>For example,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𝑏𝑖𝑛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TW" altLang="en-US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𝑏𝑖𝑛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−1,</m:t>
                        </m:r>
                        <m:r>
                          <a:rPr lang="en-US" altLang="zh-TW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TW" altLang="en-US" sz="24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US" altLang="zh-TW" sz="2400" dirty="0" smtClean="0">
                    <a:solidFill>
                      <a:srgbClr val="002060"/>
                    </a:solidFill>
                  </a:rPr>
                  <a:t>both need the result of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𝑏𝑖𝑛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−2, 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TW" sz="2400" dirty="0" smtClean="0">
                    <a:solidFill>
                      <a:srgbClr val="002060"/>
                    </a:solidFill>
                  </a:rPr>
                  <a:t>, and this instance is solved separately in each recursive call. </a:t>
                </a:r>
              </a:p>
              <a:p>
                <a:pPr>
                  <a:spcBef>
                    <a:spcPts val="1200"/>
                  </a:spcBef>
                </a:pPr>
                <a:endParaRPr lang="en-US" altLang="zh-TW" sz="2400" dirty="0">
                  <a:solidFill>
                    <a:srgbClr val="002060"/>
                  </a:solidFill>
                </a:endParaRPr>
              </a:p>
              <a:p>
                <a:endParaRPr lang="en-US" altLang="zh-TW" sz="2400" dirty="0" smtClean="0">
                  <a:solidFill>
                    <a:srgbClr val="002060"/>
                  </a:solidFill>
                </a:endParaRPr>
              </a:p>
              <a:p>
                <a:endParaRPr lang="en-US" altLang="zh-TW" sz="2400" dirty="0">
                  <a:solidFill>
                    <a:srgbClr val="002060"/>
                  </a:solidFill>
                </a:endParaRPr>
              </a:p>
              <a:p>
                <a:endParaRPr lang="en-US" altLang="zh-TW" sz="2400" dirty="0" smtClean="0">
                  <a:solidFill>
                    <a:srgbClr val="002060"/>
                  </a:solidFill>
                </a:endParaRPr>
              </a:p>
              <a:p>
                <a:endParaRPr lang="en-US" altLang="zh-TW" sz="2400" dirty="0">
                  <a:solidFill>
                    <a:srgbClr val="002060"/>
                  </a:solidFill>
                </a:endParaRPr>
              </a:p>
              <a:p>
                <a:endParaRPr lang="zh-TW" alt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990" y="2886949"/>
                <a:ext cx="7381302" cy="3570208"/>
              </a:xfrm>
              <a:prstGeom prst="rect">
                <a:avLst/>
              </a:prstGeom>
              <a:blipFill rotWithShape="0">
                <a:blip r:embed="rId6"/>
                <a:stretch>
                  <a:fillRect l="-1239" t="-1197" r="-16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63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紅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精細單色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958</TotalTime>
  <Words>1167</Words>
  <Application>Microsoft Office PowerPoint</Application>
  <PresentationFormat>如螢幕大小 (4:3)</PresentationFormat>
  <Paragraphs>386</Paragraphs>
  <Slides>45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4" baseType="lpstr">
      <vt:lpstr>微軟正黑體</vt:lpstr>
      <vt:lpstr>新細明體</vt:lpstr>
      <vt:lpstr>Arial</vt:lpstr>
      <vt:lpstr>Calibri</vt:lpstr>
      <vt:lpstr>Cambria Math</vt:lpstr>
      <vt:lpstr>Times New Roman</vt:lpstr>
      <vt:lpstr>Wingdings</vt:lpstr>
      <vt:lpstr>Perspective</vt:lpstr>
      <vt:lpstr>Document</vt:lpstr>
      <vt:lpstr>Dynamic  Programming </vt:lpstr>
      <vt:lpstr>Objectives</vt:lpstr>
      <vt:lpstr>Divide and Conquer</vt:lpstr>
      <vt:lpstr>Dynamic Programming</vt:lpstr>
      <vt:lpstr>Steps to develop a dynamic programming algorithm</vt:lpstr>
      <vt:lpstr>PowerPoint 簡報</vt:lpstr>
      <vt:lpstr>The Recursive Property </vt:lpstr>
      <vt:lpstr>Algorithm 3.1 Binomial Coefficient</vt:lpstr>
      <vt:lpstr>Number of terms computed by recursive bin </vt:lpstr>
      <vt:lpstr>Dynamic Programming Solution to the Binomial Coefficient Problem</vt:lpstr>
      <vt:lpstr>Construct Array B such that: </vt:lpstr>
      <vt:lpstr>Establish a recursive property and solve bottom-up</vt:lpstr>
      <vt:lpstr>Algorithm 3.2 Binomial Coefficient using Dynamic Programming</vt:lpstr>
      <vt:lpstr>Algorithm 3.2 Binomial Coefficient using Dynamic Programming</vt:lpstr>
      <vt:lpstr>Optimization Problem</vt:lpstr>
      <vt:lpstr>Shortest Path Problem</vt:lpstr>
      <vt:lpstr>Weighted Directed Graph</vt:lpstr>
      <vt:lpstr>Brute Force</vt:lpstr>
      <vt:lpstr>Adjacency Matrix M</vt:lpstr>
      <vt:lpstr>Figure 3.3</vt:lpstr>
      <vt:lpstr>Dynamic Programming Solution to the all-pairs shortest path</vt:lpstr>
      <vt:lpstr>Dynamic Programming Steps</vt:lpstr>
      <vt:lpstr>Establish a recursive Property</vt:lpstr>
      <vt:lpstr>Case 1</vt:lpstr>
      <vt:lpstr>Case 2</vt:lpstr>
      <vt:lpstr>Floyd’s Algorithm for Shortest Paths – Algorithm 3.3</vt:lpstr>
      <vt:lpstr>Does Dynamic Programming  Apply to all Optimization Problems?</vt:lpstr>
      <vt:lpstr>Chained-Matrix Multiplication</vt:lpstr>
      <vt:lpstr>Chained-Matrix Multiplication</vt:lpstr>
      <vt:lpstr>Chained-Matrix Multiplication</vt:lpstr>
      <vt:lpstr>Chained-Matrix Multiplication</vt:lpstr>
      <vt:lpstr>Chained-Matrix Multiplication</vt:lpstr>
      <vt:lpstr>Chained-Matrix Multiplication</vt:lpstr>
      <vt:lpstr>Chained-Matrix Multiplication</vt:lpstr>
      <vt:lpstr>Optimal Binary Search Tree</vt:lpstr>
      <vt:lpstr>Optimal Binary Search Tree</vt:lpstr>
      <vt:lpstr>Optimal Binary Search Tree</vt:lpstr>
      <vt:lpstr>Optimal Binary Search Tree</vt:lpstr>
      <vt:lpstr>Optimal Binary Search Tree</vt:lpstr>
      <vt:lpstr>Optimal Binary Search Tree</vt:lpstr>
      <vt:lpstr>Algorithm for constructing optimal binary search tree</vt:lpstr>
      <vt:lpstr>Optimal binary search tree</vt:lpstr>
      <vt:lpstr>Traveling Salesperson Problem</vt:lpstr>
      <vt:lpstr>Figure 3.16</vt:lpstr>
      <vt:lpstr>Dynamic Programming Algorithm for Traveling Sales Person Problem</vt:lpstr>
    </vt:vector>
  </TitlesOfParts>
  <Company>Wilkes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creator>Barbara Bracken</dc:creator>
  <cp:lastModifiedBy>user</cp:lastModifiedBy>
  <cp:revision>165</cp:revision>
  <dcterms:created xsi:type="dcterms:W3CDTF">2013-12-23T17:17:56Z</dcterms:created>
  <dcterms:modified xsi:type="dcterms:W3CDTF">2015-03-25T14:25:29Z</dcterms:modified>
</cp:coreProperties>
</file>